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68" r:id="rId3"/>
    <p:sldId id="259" r:id="rId4"/>
    <p:sldId id="274" r:id="rId5"/>
    <p:sldId id="260" r:id="rId6"/>
    <p:sldId id="261" r:id="rId7"/>
    <p:sldId id="270" r:id="rId8"/>
    <p:sldId id="262" r:id="rId9"/>
    <p:sldId id="264" r:id="rId10"/>
    <p:sldId id="265" r:id="rId11"/>
    <p:sldId id="273" r:id="rId12"/>
    <p:sldId id="267" r:id="rId13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88" autoAdjust="0"/>
    <p:restoredTop sz="94660"/>
  </p:normalViewPr>
  <p:slideViewPr>
    <p:cSldViewPr snapToGrid="0">
      <p:cViewPr varScale="1">
        <p:scale>
          <a:sx n="69" d="100"/>
          <a:sy n="69" d="100"/>
        </p:scale>
        <p:origin x="85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Proportionate </a:t>
            </a:r>
          </a:p>
          <a:p>
            <a:pPr algn="ctr">
              <a:defRPr sz="1600"/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Expenditure </a:t>
            </a:r>
            <a:r>
              <a:rPr lang="en-GB" sz="1600" b="1" baseline="0" dirty="0">
                <a:latin typeface="Calibri" panose="020F0502020204030204" pitchFamily="34" charset="0"/>
                <a:cs typeface="Calibri" panose="020F0502020204030204" pitchFamily="34" charset="0"/>
              </a:rPr>
              <a:t>Performance                 2022 vs 2021</a:t>
            </a:r>
          </a:p>
          <a:p>
            <a:pPr algn="ctr">
              <a:defRPr sz="1600"/>
            </a:pPr>
            <a:r>
              <a:rPr lang="en-GB" sz="1600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20574769059812451"/>
          <c:y val="4.876545557561201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9125000000000107E-2"/>
          <c:y val="0.16189074803149617"/>
          <c:w val="0.85575696984727256"/>
          <c:h val="0.638590305118110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2022</c:v>
                </c:pt>
                <c:pt idx="1">
                  <c:v>2021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450.98</c:v>
                </c:pt>
                <c:pt idx="1">
                  <c:v>338.61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C7-4222-A216-722666AE77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 PERFORMANCE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2022</c:v>
                </c:pt>
                <c:pt idx="1">
                  <c:v>2021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277.27</c:v>
                </c:pt>
                <c:pt idx="1">
                  <c:v>222.14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C7-4222-A216-722666AE77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377024"/>
        <c:axId val="90992640"/>
      </c:barChart>
      <c:catAx>
        <c:axId val="8937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992640"/>
        <c:crosses val="autoZero"/>
        <c:auto val="1"/>
        <c:lblAlgn val="ctr"/>
        <c:lblOffset val="100"/>
        <c:noMultiLvlLbl val="0"/>
      </c:catAx>
      <c:valAx>
        <c:axId val="9099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37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1616228677823686E-2"/>
          <c:y val="0.86337890405962714"/>
          <c:w val="0.77420804711110536"/>
          <c:h val="0.136621095940372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848560531496066"/>
          <c:y val="0.1209609300589979"/>
          <c:w val="0.45302891240157478"/>
          <c:h val="0.6795433267997461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ACTUAL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146-4CB2-BD86-01709AB27D7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146-4CB2-BD86-01709AB27D7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146-4CB2-BD86-01709AB27D7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146-4CB2-BD86-01709AB27D7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146-4CB2-BD86-01709AB27D7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146-4CB2-BD86-01709AB27D7A}"/>
              </c:ext>
            </c:extLst>
          </c:dPt>
          <c:dLbls>
            <c:dLbl>
              <c:idx val="0"/>
              <c:layout>
                <c:manualLayout>
                  <c:x val="-5.091353281133975E-2"/>
                  <c:y val="0.140448010553148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46-4CB2-BD86-01709AB27D7A}"/>
                </c:ext>
              </c:extLst>
            </c:dLbl>
            <c:dLbl>
              <c:idx val="1"/>
              <c:layout>
                <c:manualLayout>
                  <c:x val="-0.12032762452400909"/>
                  <c:y val="-4.7054377026674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46-4CB2-BD86-01709AB27D7A}"/>
                </c:ext>
              </c:extLst>
            </c:dLbl>
            <c:dLbl>
              <c:idx val="2"/>
              <c:layout>
                <c:manualLayout>
                  <c:x val="1.1855050327545247E-2"/>
                  <c:y val="-0.113975448205250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146-4CB2-BD86-01709AB27D7A}"/>
                </c:ext>
              </c:extLst>
            </c:dLbl>
            <c:dLbl>
              <c:idx val="3"/>
              <c:layout>
                <c:manualLayout>
                  <c:x val="6.1235898641988681E-2"/>
                  <c:y val="-7.2602542285768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146-4CB2-BD86-01709AB27D7A}"/>
                </c:ext>
              </c:extLst>
            </c:dLbl>
            <c:dLbl>
              <c:idx val="4"/>
              <c:layout>
                <c:manualLayout>
                  <c:x val="7.1790016938806253E-2"/>
                  <c:y val="-3.47574412673818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146-4CB2-BD86-01709AB27D7A}"/>
                </c:ext>
              </c:extLst>
            </c:dLbl>
            <c:dLbl>
              <c:idx val="5"/>
              <c:layout>
                <c:manualLayout>
                  <c:x val="7.9038755777295661E-2"/>
                  <c:y val="0.139960436764244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146-4CB2-BD86-01709AB27D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OPENING BAL</c:v>
                </c:pt>
                <c:pt idx="1">
                  <c:v>IGR</c:v>
                </c:pt>
                <c:pt idx="2">
                  <c:v>STATUTORY ALLOCATION</c:v>
                </c:pt>
                <c:pt idx="3">
                  <c:v>VAT</c:v>
                </c:pt>
                <c:pt idx="4">
                  <c:v>EXCESS CRUDE /EXCHANGE GAIN</c:v>
                </c:pt>
                <c:pt idx="5">
                  <c:v>CAPITAL RECEIPT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10.53</c:v>
                </c:pt>
                <c:pt idx="1">
                  <c:v>36.07</c:v>
                </c:pt>
                <c:pt idx="2">
                  <c:v>10.9</c:v>
                </c:pt>
                <c:pt idx="3">
                  <c:v>8.2799999999999994</c:v>
                </c:pt>
                <c:pt idx="4">
                  <c:v>5.91</c:v>
                </c:pt>
                <c:pt idx="5">
                  <c:v>28.31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34-4473-98B4-677EEC486D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46377447340396"/>
          <c:y val="0.8075355064262113"/>
          <c:w val="0.71965984974406816"/>
          <c:h val="0.166683245159741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200" dirty="0"/>
              <a:t>Actual</a:t>
            </a:r>
            <a:r>
              <a:rPr lang="en-GB" sz="1200" baseline="0" dirty="0"/>
              <a:t> Performance</a:t>
            </a:r>
            <a:endParaRPr lang="en-GB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437363611908839E-2"/>
          <c:y val="0.18067462630921988"/>
          <c:w val="0.90372916666666669"/>
          <c:h val="0.546432872726740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IGR</c:v>
                </c:pt>
                <c:pt idx="1">
                  <c:v>Statutory Allocation</c:v>
                </c:pt>
                <c:pt idx="2">
                  <c:v>VAT</c:v>
                </c:pt>
                <c:pt idx="3">
                  <c:v>Capital Receipts</c:v>
                </c:pt>
                <c:pt idx="4">
                  <c:v>Excess Crude Oil/ Exchange Gain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119.83</c:v>
                </c:pt>
                <c:pt idx="1">
                  <c:v>36.21</c:v>
                </c:pt>
                <c:pt idx="2">
                  <c:v>27.5</c:v>
                </c:pt>
                <c:pt idx="3">
                  <c:v>94.07</c:v>
                </c:pt>
                <c:pt idx="4">
                  <c:v>19.63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57-4D95-9CB7-1A68F517428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IGR</c:v>
                </c:pt>
                <c:pt idx="1">
                  <c:v>Statutory Allocation</c:v>
                </c:pt>
                <c:pt idx="2">
                  <c:v>VAT</c:v>
                </c:pt>
                <c:pt idx="3">
                  <c:v>Capital Receipts</c:v>
                </c:pt>
                <c:pt idx="4">
                  <c:v>Excess Crude Oil/ Exchange Gain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100.9</c:v>
                </c:pt>
                <c:pt idx="1">
                  <c:v>37.770000000000003</c:v>
                </c:pt>
                <c:pt idx="2">
                  <c:v>23.61</c:v>
                </c:pt>
                <c:pt idx="3">
                  <c:v>103.27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57-4D95-9CB7-1A68F51742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319936"/>
        <c:axId val="95321472"/>
      </c:barChart>
      <c:catAx>
        <c:axId val="95319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321472"/>
        <c:crosses val="autoZero"/>
        <c:auto val="1"/>
        <c:lblAlgn val="ctr"/>
        <c:lblOffset val="100"/>
        <c:noMultiLvlLbl val="0"/>
      </c:catAx>
      <c:valAx>
        <c:axId val="95321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31993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73500574146981656"/>
          <c:y val="6.0656266327063765E-2"/>
          <c:w val="0.23415501968503938"/>
          <c:h val="0.130664266588296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Actual Expenditure</a:t>
            </a:r>
            <a:r>
              <a:rPr lang="en-GB" baseline="0" dirty="0"/>
              <a:t> Performance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5071225681398929E-2"/>
          <c:y val="0.29021739705796723"/>
          <c:w val="0.90562574761230408"/>
          <c:h val="0.249086900596558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70.63</c:v>
                </c:pt>
                <c:pt idx="1">
                  <c:v>15.64</c:v>
                </c:pt>
                <c:pt idx="2">
                  <c:v>40.11</c:v>
                </c:pt>
                <c:pt idx="3">
                  <c:v>27.87</c:v>
                </c:pt>
                <c:pt idx="4">
                  <c:v>113.68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82-49D9-A219-40719A1A5F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65.53</c:v>
                </c:pt>
                <c:pt idx="1">
                  <c:v>17.93</c:v>
                </c:pt>
                <c:pt idx="2">
                  <c:v>28.01</c:v>
                </c:pt>
                <c:pt idx="3">
                  <c:v>17.440000000000001</c:v>
                </c:pt>
                <c:pt idx="4">
                  <c:v>93.23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82-49D9-A219-40719A1A5F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403392"/>
        <c:axId val="95409280"/>
      </c:barChart>
      <c:catAx>
        <c:axId val="9540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409280"/>
        <c:crosses val="autoZero"/>
        <c:auto val="1"/>
        <c:lblAlgn val="ctr"/>
        <c:lblOffset val="100"/>
        <c:noMultiLvlLbl val="0"/>
      </c:catAx>
      <c:valAx>
        <c:axId val="95409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403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3763" cy="467072"/>
          </a:xfrm>
          <a:prstGeom prst="rect">
            <a:avLst/>
          </a:prstGeom>
        </p:spPr>
        <p:txBody>
          <a:bodyPr vert="horz" lIns="92925" tIns="46463" rIns="92925" bIns="4646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7" y="1"/>
            <a:ext cx="3013763" cy="467072"/>
          </a:xfrm>
          <a:prstGeom prst="rect">
            <a:avLst/>
          </a:prstGeom>
        </p:spPr>
        <p:txBody>
          <a:bodyPr vert="horz" lIns="92925" tIns="46463" rIns="92925" bIns="46463" rtlCol="0"/>
          <a:lstStyle>
            <a:lvl1pPr algn="r">
              <a:defRPr sz="1200"/>
            </a:lvl1pPr>
          </a:lstStyle>
          <a:p>
            <a:fld id="{EFD6D7AC-7783-4CFE-A842-F42031366301}" type="datetimeFigureOut">
              <a:rPr lang="en-US" smtClean="0"/>
              <a:pPr/>
              <a:t>7/28/2023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25" tIns="46463" rIns="92925" bIns="4646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25" tIns="46463" rIns="92925" bIns="4646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2"/>
            <a:ext cx="3013763" cy="467071"/>
          </a:xfrm>
          <a:prstGeom prst="rect">
            <a:avLst/>
          </a:prstGeom>
        </p:spPr>
        <p:txBody>
          <a:bodyPr vert="horz" lIns="92925" tIns="46463" rIns="92925" bIns="4646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7" y="8842032"/>
            <a:ext cx="3013763" cy="467071"/>
          </a:xfrm>
          <a:prstGeom prst="rect">
            <a:avLst/>
          </a:prstGeom>
        </p:spPr>
        <p:txBody>
          <a:bodyPr vert="horz" lIns="92925" tIns="46463" rIns="92925" bIns="46463" rtlCol="0" anchor="b"/>
          <a:lstStyle>
            <a:lvl1pPr algn="r">
              <a:defRPr sz="1200"/>
            </a:lvl1pPr>
          </a:lstStyle>
          <a:p>
            <a:fld id="{61B2A9E3-443A-4A04-9447-88D923BA35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66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260">
              <a:defRPr/>
            </a:pPr>
            <a:fld id="{ABDE8F0D-88F0-43B0-B5A3-93EFDF0CC5BC}" type="slidenum">
              <a:rPr lang="id-ID">
                <a:solidFill>
                  <a:prstClr val="black"/>
                </a:solidFill>
                <a:latin typeface="Calibri"/>
              </a:rPr>
              <a:pPr defTabSz="929260">
                <a:defRPr/>
              </a:pPr>
              <a:t>1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9641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260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929260">
                <a:defRPr/>
              </a:pPr>
              <a:t>3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7728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260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929260">
                <a:defRPr/>
              </a:pPr>
              <a:t>9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1171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815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C53733-2DFC-4B98-8FF8-B87E5AE0FB9F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 July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740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BC4D36-7EBC-40F6-8A10-7E6B58CD9DC4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 July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62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96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E27DF-531B-48F4-88C2-621D2B9F4E21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 July 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04439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09F8FF-C434-4D06-9F0F-FDF01BC57B40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 July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10458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6DF1AE-C67C-47E6-B25B-E7FF3EBF4A1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 July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872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D68515-BC1A-45F8-8DB5-AC64019FE02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 July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3100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5C5D9F-BD75-49FE-BD78-DA08E87FF7A6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 July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88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FCB372-3765-4DB6-8C61-0044DFA0AEDE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 July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401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4BBB6-1CE2-4478-860C-7B81AC28B769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 July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5368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72" y="6172200"/>
            <a:ext cx="881129" cy="62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70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0B4F9B-A9E5-4366-8CC0-01BCC3F8DAAF}" type="slidenum">
              <a:rPr kumimoji="0" lang="id-ID" sz="1000" b="0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d-ID" sz="1000" b="0" i="0" u="none" strike="noStrike" kern="1200" cap="none" spc="0" normalizeH="0" baseline="0" noProof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266" name="Title 2"/>
          <p:cNvSpPr>
            <a:spLocks noGrp="1"/>
          </p:cNvSpPr>
          <p:nvPr>
            <p:ph type="title"/>
          </p:nvPr>
        </p:nvSpPr>
        <p:spPr>
          <a:xfrm>
            <a:off x="1784805" y="130175"/>
            <a:ext cx="8229600" cy="1020762"/>
          </a:xfrm>
        </p:spPr>
        <p:txBody>
          <a:bodyPr>
            <a:normAutofit/>
          </a:bodyPr>
          <a:lstStyle/>
          <a:p>
            <a:pPr algn="ctr"/>
            <a:r>
              <a:rPr lang="en-US" sz="2700" dirty="0"/>
              <a:t>2022 </a:t>
            </a:r>
            <a:r>
              <a:rPr lang="yo-NG" sz="2700" dirty="0"/>
              <a:t>B</a:t>
            </a:r>
            <a:r>
              <a:rPr lang="en-US" sz="2700" dirty="0"/>
              <a:t>UDGET EXECUTION AUDITED REPORT</a:t>
            </a:r>
            <a:br>
              <a:rPr lang="en-US" sz="2700" dirty="0"/>
            </a:br>
            <a:endParaRPr lang="en-GB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67" name="Footer Placeholder 1"/>
          <p:cNvSpPr>
            <a:spLocks noGrp="1"/>
          </p:cNvSpPr>
          <p:nvPr>
            <p:ph type="ftr" sz="quarter" idx="3"/>
          </p:nvPr>
        </p:nvSpPr>
        <p:spPr bwMode="auto">
          <a:xfrm>
            <a:off x="6600704" y="6396596"/>
            <a:ext cx="3772395" cy="3569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Gill Sans MT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Gill Sans MT" pitchFamily="34" charset="0"/>
              <a:ea typeface="+mn-ea"/>
              <a:cs typeface="Calibr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405" y="74001"/>
            <a:ext cx="1515291" cy="1077706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871F07B-43AC-DE97-5928-4DA2F86800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852201"/>
              </p:ext>
            </p:extLst>
          </p:nvPr>
        </p:nvGraphicFramePr>
        <p:xfrm>
          <a:off x="1974576" y="1150937"/>
          <a:ext cx="7818781" cy="5037097"/>
        </p:xfrm>
        <a:graphic>
          <a:graphicData uri="http://schemas.openxmlformats.org/drawingml/2006/table">
            <a:tbl>
              <a:tblPr/>
              <a:tblGrid>
                <a:gridCol w="585765">
                  <a:extLst>
                    <a:ext uri="{9D8B030D-6E8A-4147-A177-3AD203B41FA5}">
                      <a16:colId xmlns:a16="http://schemas.microsoft.com/office/drawing/2014/main" val="346170441"/>
                    </a:ext>
                  </a:extLst>
                </a:gridCol>
                <a:gridCol w="2032953">
                  <a:extLst>
                    <a:ext uri="{9D8B030D-6E8A-4147-A177-3AD203B41FA5}">
                      <a16:colId xmlns:a16="http://schemas.microsoft.com/office/drawing/2014/main" val="2381714842"/>
                    </a:ext>
                  </a:extLst>
                </a:gridCol>
                <a:gridCol w="1184654">
                  <a:extLst>
                    <a:ext uri="{9D8B030D-6E8A-4147-A177-3AD203B41FA5}">
                      <a16:colId xmlns:a16="http://schemas.microsoft.com/office/drawing/2014/main" val="2627509691"/>
                    </a:ext>
                  </a:extLst>
                </a:gridCol>
                <a:gridCol w="1232452">
                  <a:extLst>
                    <a:ext uri="{9D8B030D-6E8A-4147-A177-3AD203B41FA5}">
                      <a16:colId xmlns:a16="http://schemas.microsoft.com/office/drawing/2014/main" val="967441781"/>
                    </a:ext>
                  </a:extLst>
                </a:gridCol>
                <a:gridCol w="1444487">
                  <a:extLst>
                    <a:ext uri="{9D8B030D-6E8A-4147-A177-3AD203B41FA5}">
                      <a16:colId xmlns:a16="http://schemas.microsoft.com/office/drawing/2014/main" val="3757128263"/>
                    </a:ext>
                  </a:extLst>
                </a:gridCol>
                <a:gridCol w="1338470">
                  <a:extLst>
                    <a:ext uri="{9D8B030D-6E8A-4147-A177-3AD203B41FA5}">
                      <a16:colId xmlns:a16="http://schemas.microsoft.com/office/drawing/2014/main" val="713493901"/>
                    </a:ext>
                  </a:extLst>
                </a:gridCol>
              </a:tblGrid>
              <a:tr h="220279"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FUNDING SOURCES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3534996"/>
                  </a:ext>
                </a:extLst>
              </a:tr>
              <a:tr h="67085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Actual Total Funding</a:t>
                      </a:r>
                      <a:endParaRPr lang="en-US"/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Actual on Budget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2593531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35.08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304950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160.17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687561"/>
                  </a:ext>
                </a:extLst>
              </a:tr>
              <a:tr h="470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3344864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6968828"/>
                  </a:ext>
                </a:extLst>
              </a:tr>
              <a:tr h="470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EXCESS CRUDE  /EXCHANGE GAIN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3.31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8367574"/>
                  </a:ext>
                </a:extLst>
              </a:tr>
              <a:tr h="4669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182.73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4567928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Funding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450.99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304100"/>
                  </a:ext>
                </a:extLst>
              </a:tr>
              <a:tr h="220279"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59966954"/>
                  </a:ext>
                </a:extLst>
              </a:tr>
              <a:tr h="64081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(NBn)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(NBn)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Actual Total Expenditure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Actual on Budget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1234849"/>
                  </a:ext>
                </a:extLst>
              </a:tr>
              <a:tr h="29036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Recurrent 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182.49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7364175"/>
                  </a:ext>
                </a:extLst>
              </a:tr>
              <a:tr h="30038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268.50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005130"/>
                  </a:ext>
                </a:extLst>
              </a:tr>
              <a:tr h="38048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450.99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60563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58017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17" y="304936"/>
            <a:ext cx="8777300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yo-NG" sz="2700" dirty="0">
                <a:latin typeface="+mn-lt"/>
              </a:rPr>
              <a:t>Expenditure </a:t>
            </a:r>
            <a:r>
              <a:rPr lang="en-ZA" sz="2700" dirty="0">
                <a:latin typeface="+mn-lt"/>
              </a:rPr>
              <a:t>Review</a:t>
            </a:r>
            <a:r>
              <a:rPr lang="yo-NG" sz="2700" dirty="0">
                <a:latin typeface="+mn-lt"/>
              </a:rPr>
              <a:t> </a:t>
            </a:r>
            <a:r>
              <a:rPr lang="en-GB" sz="2700" dirty="0">
                <a:latin typeface="+mn-lt"/>
              </a:rPr>
              <a:t>- </a:t>
            </a:r>
            <a:r>
              <a:rPr lang="en-US" sz="2700" dirty="0">
                <a:latin typeface="+mn-lt"/>
              </a:rPr>
              <a:t>January</a:t>
            </a:r>
            <a:r>
              <a:rPr lang="yo-NG" sz="2700" dirty="0">
                <a:latin typeface="+mn-lt"/>
              </a:rPr>
              <a:t> to </a:t>
            </a:r>
            <a:r>
              <a:rPr lang="en-US" sz="2700" dirty="0">
                <a:latin typeface="+mn-lt"/>
              </a:rPr>
              <a:t>December</a:t>
            </a:r>
            <a:r>
              <a:rPr lang="en-ZA" sz="2700" dirty="0">
                <a:latin typeface="+mn-lt"/>
              </a:rPr>
              <a:t> </a:t>
            </a:r>
            <a:r>
              <a:rPr lang="yo-NG" sz="2700" dirty="0">
                <a:latin typeface="+mn-lt"/>
              </a:rPr>
              <a:t>20</a:t>
            </a:r>
            <a:r>
              <a:rPr lang="en-US" sz="2700" dirty="0">
                <a:latin typeface="+mn-lt"/>
              </a:rPr>
              <a:t>22</a:t>
            </a:r>
            <a:br>
              <a:rPr lang="en-ZA" sz="2700" dirty="0"/>
            </a:br>
            <a:endParaRPr lang="en-GB" sz="2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251463"/>
              </p:ext>
            </p:extLst>
          </p:nvPr>
        </p:nvGraphicFramePr>
        <p:xfrm>
          <a:off x="1594056" y="1453368"/>
          <a:ext cx="8315741" cy="4484403"/>
        </p:xfrm>
        <a:graphic>
          <a:graphicData uri="http://schemas.openxmlformats.org/drawingml/2006/table">
            <a:tbl>
              <a:tblPr/>
              <a:tblGrid>
                <a:gridCol w="2068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2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54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12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82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1998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Approved Budget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 Expenditure     Jan. –Dec. 2022 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Performance on  Total Budget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of Total Actual Expenditure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71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Allowances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75,975,733,186.80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70,626,328,731.44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00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Consolidated Revenue Fund Charges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20,752,090,767.67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15,641,947,538.63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23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Personnel Cost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96,727,823,954.47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86,268,276,270.07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4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57,746,818,551.74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49,453,193,994.48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62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(Overhead 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28,013,395,249.03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27,866,588,149.21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02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182,488,037,755.24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163,588,058,413.76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60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268,498,528,922.80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113,685,566,650.17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69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(Capital)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85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268,498,528,922.80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113,685,566,650.17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925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450,986,566,678.04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277,273,625,063.93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920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9688" y="304936"/>
            <a:ext cx="8048429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yo-NG" sz="2700" dirty="0">
                <a:latin typeface="+mn-lt"/>
              </a:rPr>
              <a:t>Expenditure </a:t>
            </a:r>
            <a:r>
              <a:rPr lang="en-ZA" sz="2700" dirty="0">
                <a:latin typeface="+mn-lt"/>
              </a:rPr>
              <a:t>Review</a:t>
            </a:r>
            <a:r>
              <a:rPr lang="yo-NG" sz="2700" dirty="0">
                <a:latin typeface="+mn-lt"/>
              </a:rPr>
              <a:t> </a:t>
            </a:r>
            <a:r>
              <a:rPr lang="en-GB" sz="2700" dirty="0">
                <a:latin typeface="+mn-lt"/>
              </a:rPr>
              <a:t>- </a:t>
            </a:r>
            <a:r>
              <a:rPr lang="en-US" sz="2700" dirty="0">
                <a:latin typeface="+mn-lt"/>
              </a:rPr>
              <a:t>January</a:t>
            </a:r>
            <a:r>
              <a:rPr lang="yo-NG" sz="2700" dirty="0">
                <a:latin typeface="+mn-lt"/>
              </a:rPr>
              <a:t> to </a:t>
            </a:r>
            <a:r>
              <a:rPr lang="en-ZA" sz="2700" dirty="0">
                <a:latin typeface="+mn-lt"/>
              </a:rPr>
              <a:t>December </a:t>
            </a:r>
            <a:r>
              <a:rPr lang="yo-NG" sz="2700" dirty="0">
                <a:latin typeface="+mn-lt"/>
              </a:rPr>
              <a:t>20</a:t>
            </a:r>
            <a:r>
              <a:rPr lang="en-US" sz="2700" dirty="0">
                <a:latin typeface="+mn-lt"/>
              </a:rPr>
              <a:t>21</a:t>
            </a:r>
            <a:br>
              <a:rPr lang="en-ZA" sz="2700" dirty="0"/>
            </a:br>
            <a:endParaRPr lang="en-GB" sz="2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F32E090-F825-401B-A7D5-EE8164624B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524742"/>
              </p:ext>
            </p:extLst>
          </p:nvPr>
        </p:nvGraphicFramePr>
        <p:xfrm>
          <a:off x="1709530" y="1202451"/>
          <a:ext cx="7858877" cy="4577384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327990582"/>
                    </a:ext>
                  </a:extLst>
                </a:gridCol>
                <a:gridCol w="1630018">
                  <a:extLst>
                    <a:ext uri="{9D8B030D-6E8A-4147-A177-3AD203B41FA5}">
                      <a16:colId xmlns:a16="http://schemas.microsoft.com/office/drawing/2014/main" val="2531904807"/>
                    </a:ext>
                  </a:extLst>
                </a:gridCol>
                <a:gridCol w="1709530">
                  <a:extLst>
                    <a:ext uri="{9D8B030D-6E8A-4147-A177-3AD203B41FA5}">
                      <a16:colId xmlns:a16="http://schemas.microsoft.com/office/drawing/2014/main" val="331442153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910396494"/>
                    </a:ext>
                  </a:extLst>
                </a:gridCol>
                <a:gridCol w="1166529">
                  <a:extLst>
                    <a:ext uri="{9D8B030D-6E8A-4147-A177-3AD203B41FA5}">
                      <a16:colId xmlns:a16="http://schemas.microsoft.com/office/drawing/2014/main" val="1270667114"/>
                    </a:ext>
                  </a:extLst>
                </a:gridCol>
              </a:tblGrid>
              <a:tr h="6793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Approved Budget (</a:t>
                      </a:r>
                      <a:r>
                        <a:rPr lang="en-US" sz="1200" b="1" i="0" u="none" strike="sng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 Expenditure          Jan. – Dec 2021    (</a:t>
                      </a:r>
                      <a:r>
                        <a:rPr lang="en-US" sz="1200" b="1" i="0" u="none" strike="sng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Performance on     Budget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of Total Actual Expenditure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220484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Allowances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72,760,161,564.51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65,527,819,301.38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5566856"/>
                  </a:ext>
                </a:extLst>
              </a:tr>
              <a:tr h="43611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Consolidated Revenue Fund Charges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20,182,910,593.04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17,934,864,869.70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9811034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Personnel Cost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92,943,072,157.55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83,462,684,171.08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9366730"/>
                  </a:ext>
                </a:extLst>
              </a:tr>
              <a:tr h="37949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54,933,731,418.87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28,013,546,450.02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5154061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(Overhead 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18,836,000,718.71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17,436,757,149.58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409126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166,712,804,295.13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128,912,987,770.68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091430"/>
                  </a:ext>
                </a:extLst>
              </a:tr>
              <a:tr h="30455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162,363,053,140.91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82,380,637,191.36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5621069"/>
                  </a:ext>
                </a:extLst>
              </a:tr>
              <a:tr h="32274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(Capital)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9,535,085,585.82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10,852,693,821.42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178702"/>
                  </a:ext>
                </a:extLst>
              </a:tr>
              <a:tr h="39334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171,898,138,726.73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93,233,331,012.78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850860"/>
                  </a:ext>
                </a:extLst>
              </a:tr>
              <a:tr h="34622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338,610,943,021.86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222,146,318,783.46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1719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2560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139" y="6299"/>
            <a:ext cx="8544055" cy="688422"/>
          </a:xfrm>
        </p:spPr>
        <p:txBody>
          <a:bodyPr rtlCol="0">
            <a:noAutofit/>
          </a:bodyPr>
          <a:lstStyle/>
          <a:p>
            <a:pPr algn="ctr">
              <a:defRPr/>
            </a:pPr>
            <a:br>
              <a:rPr lang="en-US" sz="2000" dirty="0"/>
            </a:br>
            <a:r>
              <a:rPr lang="en-US" sz="2000" dirty="0"/>
              <a:t>Comparison of Expenditure Actual Performance for the Year 2022 and Corresponding Period, 2021</a:t>
            </a:r>
            <a:endParaRPr lang="en-GB" sz="2000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DC21EB-5201-468A-9628-9AC73A10963A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57C31F3-0959-46D2-9391-89AFB9FFD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408042"/>
              </p:ext>
            </p:extLst>
          </p:nvPr>
        </p:nvGraphicFramePr>
        <p:xfrm>
          <a:off x="569843" y="844715"/>
          <a:ext cx="10959853" cy="3286109"/>
        </p:xfrm>
        <a:graphic>
          <a:graphicData uri="http://schemas.openxmlformats.org/drawingml/2006/table">
            <a:tbl>
              <a:tblPr/>
              <a:tblGrid>
                <a:gridCol w="806877">
                  <a:extLst>
                    <a:ext uri="{9D8B030D-6E8A-4147-A177-3AD203B41FA5}">
                      <a16:colId xmlns:a16="http://schemas.microsoft.com/office/drawing/2014/main" val="883552309"/>
                    </a:ext>
                  </a:extLst>
                </a:gridCol>
                <a:gridCol w="2549395">
                  <a:extLst>
                    <a:ext uri="{9D8B030D-6E8A-4147-A177-3AD203B41FA5}">
                      <a16:colId xmlns:a16="http://schemas.microsoft.com/office/drawing/2014/main" val="2146269366"/>
                    </a:ext>
                  </a:extLst>
                </a:gridCol>
                <a:gridCol w="2018270">
                  <a:extLst>
                    <a:ext uri="{9D8B030D-6E8A-4147-A177-3AD203B41FA5}">
                      <a16:colId xmlns:a16="http://schemas.microsoft.com/office/drawing/2014/main" val="1812286659"/>
                    </a:ext>
                  </a:extLst>
                </a:gridCol>
                <a:gridCol w="1666050">
                  <a:extLst>
                    <a:ext uri="{9D8B030D-6E8A-4147-A177-3AD203B41FA5}">
                      <a16:colId xmlns:a16="http://schemas.microsoft.com/office/drawing/2014/main" val="315354828"/>
                    </a:ext>
                  </a:extLst>
                </a:gridCol>
                <a:gridCol w="1549198">
                  <a:extLst>
                    <a:ext uri="{9D8B030D-6E8A-4147-A177-3AD203B41FA5}">
                      <a16:colId xmlns:a16="http://schemas.microsoft.com/office/drawing/2014/main" val="4047116842"/>
                    </a:ext>
                  </a:extLst>
                </a:gridCol>
                <a:gridCol w="1008883">
                  <a:extLst>
                    <a:ext uri="{9D8B030D-6E8A-4147-A177-3AD203B41FA5}">
                      <a16:colId xmlns:a16="http://schemas.microsoft.com/office/drawing/2014/main" val="3272193081"/>
                    </a:ext>
                  </a:extLst>
                </a:gridCol>
                <a:gridCol w="1361180">
                  <a:extLst>
                    <a:ext uri="{9D8B030D-6E8A-4147-A177-3AD203B41FA5}">
                      <a16:colId xmlns:a16="http://schemas.microsoft.com/office/drawing/2014/main" val="2257896412"/>
                    </a:ext>
                  </a:extLst>
                </a:gridCol>
              </a:tblGrid>
              <a:tr h="1790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Change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484985"/>
                  </a:ext>
                </a:extLst>
              </a:tr>
              <a:tr h="51928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S/N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Actual Performance     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Actual Performance     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05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Salaries and Allowances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717100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CRFC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071288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Personnel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271915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720179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Public Debt Charges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158115"/>
                  </a:ext>
                </a:extLst>
              </a:tr>
              <a:tr h="3491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956354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634882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652419"/>
                  </a:ext>
                </a:extLst>
              </a:tr>
            </a:tbl>
          </a:graphicData>
        </a:graphic>
      </p:graphicFrame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ADEF68-3C45-48D2-9472-763863339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152908849"/>
              </p:ext>
            </p:extLst>
          </p:nvPr>
        </p:nvGraphicFramePr>
        <p:xfrm>
          <a:off x="2272553" y="4140941"/>
          <a:ext cx="7237207" cy="2267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6300"/>
            <a:ext cx="1158241" cy="83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260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99607" y="1670716"/>
            <a:ext cx="4182793" cy="4415888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Expenditure</a:t>
            </a:r>
            <a:r>
              <a:rPr lang="en-US" sz="1600" dirty="0"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yo-NG" sz="1600" dirty="0">
                <a:latin typeface="Arial Rounded MT Bold" panose="020F0704030504030204" pitchFamily="34" charset="0"/>
                <a:cs typeface="Arial" charset="0"/>
              </a:rPr>
              <a:t>Performance as at</a:t>
            </a:r>
            <a:r>
              <a:rPr lang="en-GB" sz="1600" dirty="0">
                <a:latin typeface="Arial Rounded MT Bold" panose="020F0704030504030204" pitchFamily="34" charset="0"/>
                <a:cs typeface="Arial" charset="0"/>
              </a:rPr>
              <a:t> 31</a:t>
            </a:r>
            <a:r>
              <a:rPr lang="en-GB" sz="1600" baseline="30000" dirty="0">
                <a:latin typeface="Arial Rounded MT Bold" panose="020F0704030504030204" pitchFamily="34" charset="0"/>
                <a:cs typeface="Arial" charset="0"/>
              </a:rPr>
              <a:t>st</a:t>
            </a:r>
            <a:r>
              <a:rPr lang="en-GB" sz="1600" dirty="0">
                <a:latin typeface="Arial Rounded MT Bold" panose="020F0704030504030204" pitchFamily="34" charset="0"/>
                <a:cs typeface="Arial" charset="0"/>
              </a:rPr>
              <a:t> December, 2022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stood at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strike="sngStrike" dirty="0">
                <a:latin typeface="Arial Rounded MT Bold" panose="020F0704030504030204" pitchFamily="34" charset="0"/>
                <a:cs typeface="Arial" charset="0"/>
              </a:rPr>
              <a:t>N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277.27BN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which represents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61.48%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of the total budget size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 of N450.98BN.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The performance depicts a positive change of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 24.82%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in expenditure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when compared with the actual expenditure for the corresponding period of </a:t>
            </a:r>
            <a:r>
              <a:rPr lang="yo-NG" sz="1600" dirty="0">
                <a:latin typeface="Arial Rounded MT Bold" panose="020F0704030504030204" pitchFamily="34" charset="0"/>
                <a:cs typeface="Arial" charset="0"/>
              </a:rPr>
              <a:t>20</a:t>
            </a:r>
            <a:r>
              <a:rPr lang="en-US" sz="1600" dirty="0">
                <a:latin typeface="Arial Rounded MT Bold" panose="020F0704030504030204" pitchFamily="34" charset="0"/>
                <a:cs typeface="Arial" charset="0"/>
              </a:rPr>
              <a:t>21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,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which was </a:t>
            </a:r>
            <a:r>
              <a:rPr lang="en-ZA" sz="16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N222.14BN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representing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65.61%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of the total budget size </a:t>
            </a:r>
            <a:r>
              <a:rPr lang="en-ZA" sz="1600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of </a:t>
            </a:r>
            <a:r>
              <a:rPr lang="en-ZA" sz="16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N338.61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BN.</a:t>
            </a:r>
          </a:p>
          <a:p>
            <a:pPr marL="0" lvl="0" indent="0" algn="just">
              <a:lnSpc>
                <a:spcPct val="150000"/>
              </a:lnSpc>
              <a:spcBef>
                <a:spcPct val="20000"/>
              </a:spcBef>
              <a:buClrTx/>
              <a:buSzTx/>
              <a:buNone/>
              <a:defRPr/>
            </a:pPr>
            <a:endParaRPr lang="en-ZA" sz="1200" b="1" dirty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400" dirty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600" b="1" dirty="0">
              <a:solidFill>
                <a:srgbClr val="FF0000"/>
              </a:solidFill>
              <a:latin typeface="Arial Rounded MT Bold" panose="020F0704030504030204" pitchFamily="34" charset="0"/>
              <a:cs typeface="Arial" charset="0"/>
            </a:endParaRPr>
          </a:p>
          <a:p>
            <a:endParaRPr lang="en-US" sz="1600" dirty="0">
              <a:latin typeface="Arial Rounded MT Bold" panose="020F07040305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2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72284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	</a:t>
            </a:r>
            <a:r>
              <a:rPr lang="en-US" sz="3600" dirty="0"/>
              <a:t>Year 2022 Annual </a:t>
            </a:r>
            <a:r>
              <a:rPr lang="yo-NG" sz="3600" dirty="0"/>
              <a:t>Budget</a:t>
            </a:r>
            <a:r>
              <a:rPr lang="en-US" sz="3600" dirty="0"/>
              <a:t> Performance Report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45862800"/>
              </p:ext>
            </p:extLst>
          </p:nvPr>
        </p:nvGraphicFramePr>
        <p:xfrm>
          <a:off x="2086708" y="1142149"/>
          <a:ext cx="4182793" cy="5127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1885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FUNDING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3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553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17" y="304936"/>
            <a:ext cx="8777300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en-GB" b="1" dirty="0"/>
              <a:t>     </a:t>
            </a:r>
            <a:r>
              <a:rPr lang="en-US" sz="3100" b="1" dirty="0">
                <a:latin typeface="+mn-lt"/>
              </a:rPr>
              <a:t>Funding</a:t>
            </a:r>
            <a:r>
              <a:rPr lang="yo-NG" sz="3100" dirty="0">
                <a:latin typeface="+mn-lt"/>
              </a:rPr>
              <a:t> </a:t>
            </a:r>
            <a:r>
              <a:rPr lang="en-ZA" sz="3100" dirty="0">
                <a:latin typeface="+mn-lt"/>
              </a:rPr>
              <a:t>Review</a:t>
            </a:r>
            <a:r>
              <a:rPr lang="yo-NG" sz="3100" dirty="0">
                <a:latin typeface="+mn-lt"/>
              </a:rPr>
              <a:t> </a:t>
            </a:r>
            <a:r>
              <a:rPr lang="en-GB" sz="3100" dirty="0">
                <a:latin typeface="+mn-lt"/>
              </a:rPr>
              <a:t>- </a:t>
            </a:r>
            <a:r>
              <a:rPr lang="en-US" sz="3100" dirty="0">
                <a:latin typeface="+mn-lt"/>
              </a:rPr>
              <a:t>January</a:t>
            </a:r>
            <a:r>
              <a:rPr lang="yo-NG" sz="3100" dirty="0">
                <a:latin typeface="+mn-lt"/>
              </a:rPr>
              <a:t> to </a:t>
            </a:r>
            <a:r>
              <a:rPr lang="en-US" sz="3100" dirty="0">
                <a:latin typeface="+mn-lt"/>
              </a:rPr>
              <a:t>December</a:t>
            </a:r>
            <a:r>
              <a:rPr lang="en-ZA" sz="3100" dirty="0">
                <a:latin typeface="+mn-lt"/>
              </a:rPr>
              <a:t> </a:t>
            </a:r>
            <a:r>
              <a:rPr lang="yo-NG" sz="3100" dirty="0">
                <a:latin typeface="+mn-lt"/>
              </a:rPr>
              <a:t>20</a:t>
            </a:r>
            <a:r>
              <a:rPr lang="en-US" sz="3100" dirty="0">
                <a:latin typeface="+mn-lt"/>
              </a:rPr>
              <a:t>22</a:t>
            </a:r>
            <a:br>
              <a:rPr lang="en-ZA" sz="3100" dirty="0"/>
            </a:br>
            <a:endParaRPr lang="en-GB" sz="3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087159"/>
              </p:ext>
            </p:extLst>
          </p:nvPr>
        </p:nvGraphicFramePr>
        <p:xfrm>
          <a:off x="1510743" y="1194495"/>
          <a:ext cx="8220183" cy="4773968"/>
        </p:xfrm>
        <a:graphic>
          <a:graphicData uri="http://schemas.openxmlformats.org/drawingml/2006/table">
            <a:tbl>
              <a:tblPr/>
              <a:tblGrid>
                <a:gridCol w="1929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2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54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27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03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32652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Details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Approved Budget 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Actual Funding Performance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Actual Funding Performance on Budget 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of  Actual Funding Performance on Actual Total Funding Sources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Jan. – Dec 2022    (N)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48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35,083,831,629.88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34,997,671,747.48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99.75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01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160,174,462,525.27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119,828,164,306.02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74.81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48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43,096,470,300.08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36,215,988,267.20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84.03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10.90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30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 ADDED TAX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26,593,542,182.28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27,500,166,541.27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103.41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8.28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462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EXCESS CRUDE/ EXCHANGE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3,311,846,749.58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19,631,485,836.52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592.77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5.91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00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REVENUE + OPENING BALANCE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268,260,153,387.09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238,173,476,698.49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71.69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96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182,726,413,290.95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94,073,099,675.82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28.31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859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FUNDING SOURCES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450,986,566,678.04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332,246,576,374.31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5141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556" y="173460"/>
            <a:ext cx="8919473" cy="982983"/>
          </a:xfrm>
        </p:spPr>
        <p:txBody>
          <a:bodyPr rtlCol="0">
            <a:noAutofit/>
          </a:bodyPr>
          <a:lstStyle/>
          <a:p>
            <a:pPr algn="ctr">
              <a:defRPr/>
            </a:pPr>
            <a:br>
              <a:rPr lang="en-US" sz="2400" b="1" dirty="0"/>
            </a:br>
            <a:r>
              <a:rPr lang="en-US" sz="2400" dirty="0"/>
              <a:t>Details of Actual Funding (January – December 2022)</a:t>
            </a:r>
            <a:br>
              <a:rPr lang="en-US" sz="2400" dirty="0"/>
            </a:br>
            <a:endParaRPr lang="en-GB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0097A7-1261-48A1-964F-CD8C95AE8158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646E590-C464-4AB9-9CA3-2F21F96497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7585" y="240261"/>
            <a:ext cx="1515291" cy="1265314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067899"/>
              </p:ext>
            </p:extLst>
          </p:nvPr>
        </p:nvGraphicFramePr>
        <p:xfrm>
          <a:off x="800475" y="1156443"/>
          <a:ext cx="6037053" cy="4846790"/>
        </p:xfrm>
        <a:graphic>
          <a:graphicData uri="http://schemas.openxmlformats.org/drawingml/2006/table">
            <a:tbl>
              <a:tblPr/>
              <a:tblGrid>
                <a:gridCol w="814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1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8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2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29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S/No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Actuals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2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0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IGR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47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6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Value Added Tax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981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Excess Crude/Exchange Gain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981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Revenue + Opening Balance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981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Capital Receipt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30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Funding Sources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D6C3933-6D6C-D420-B1FE-BC9F560E8C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4466357"/>
              </p:ext>
            </p:extLst>
          </p:nvPr>
        </p:nvGraphicFramePr>
        <p:xfrm>
          <a:off x="5479819" y="989278"/>
          <a:ext cx="756842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4214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3EA5AB-5932-4CD0-A244-332A6ADB3EB5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82890" y="6301"/>
            <a:ext cx="8775510" cy="158859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en-ZA" sz="3000" dirty="0"/>
            </a:br>
            <a:br>
              <a:rPr lang="en-ZA" sz="3000" dirty="0"/>
            </a:br>
            <a:br>
              <a:rPr lang="en-ZA" sz="3000" dirty="0"/>
            </a:br>
            <a:br>
              <a:rPr lang="en-ZA" sz="3000" dirty="0"/>
            </a:br>
            <a:r>
              <a:rPr lang="en-ZA" sz="3000" dirty="0"/>
              <a:t> </a:t>
            </a:r>
            <a:r>
              <a:rPr lang="en-ZA" sz="2200" dirty="0">
                <a:solidFill>
                  <a:srgbClr val="000000"/>
                </a:solidFill>
              </a:rPr>
              <a:t>Revenue Performance - Funding Sources( January – December 2022)</a:t>
            </a:r>
            <a:br>
              <a:rPr lang="en-ZA" b="1" dirty="0">
                <a:solidFill>
                  <a:srgbClr val="000000"/>
                </a:solidFill>
              </a:rPr>
            </a:br>
            <a:endParaRPr lang="en-ZA" dirty="0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10828136-82C0-4587-9EFD-53774B098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873666106"/>
              </p:ext>
            </p:extLst>
          </p:nvPr>
        </p:nvGraphicFramePr>
        <p:xfrm>
          <a:off x="3481346" y="4401799"/>
          <a:ext cx="7453455" cy="2188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5681" y="27382"/>
            <a:ext cx="1158241" cy="833501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1E76727-3CDF-29CE-88A6-769530E34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553807"/>
              </p:ext>
            </p:extLst>
          </p:nvPr>
        </p:nvGraphicFramePr>
        <p:xfrm>
          <a:off x="1697448" y="867334"/>
          <a:ext cx="8797104" cy="3653424"/>
        </p:xfrm>
        <a:graphic>
          <a:graphicData uri="http://schemas.openxmlformats.org/drawingml/2006/table">
            <a:tbl>
              <a:tblPr/>
              <a:tblGrid>
                <a:gridCol w="653967">
                  <a:extLst>
                    <a:ext uri="{9D8B030D-6E8A-4147-A177-3AD203B41FA5}">
                      <a16:colId xmlns:a16="http://schemas.microsoft.com/office/drawing/2014/main" val="1250029935"/>
                    </a:ext>
                  </a:extLst>
                </a:gridCol>
                <a:gridCol w="1638659">
                  <a:extLst>
                    <a:ext uri="{9D8B030D-6E8A-4147-A177-3AD203B41FA5}">
                      <a16:colId xmlns:a16="http://schemas.microsoft.com/office/drawing/2014/main" val="3745822416"/>
                    </a:ext>
                  </a:extLst>
                </a:gridCol>
                <a:gridCol w="854587">
                  <a:extLst>
                    <a:ext uri="{9D8B030D-6E8A-4147-A177-3AD203B41FA5}">
                      <a16:colId xmlns:a16="http://schemas.microsoft.com/office/drawing/2014/main" val="2084023562"/>
                    </a:ext>
                  </a:extLst>
                </a:gridCol>
                <a:gridCol w="1013970">
                  <a:extLst>
                    <a:ext uri="{9D8B030D-6E8A-4147-A177-3AD203B41FA5}">
                      <a16:colId xmlns:a16="http://schemas.microsoft.com/office/drawing/2014/main" val="3583510188"/>
                    </a:ext>
                  </a:extLst>
                </a:gridCol>
                <a:gridCol w="1362945">
                  <a:extLst>
                    <a:ext uri="{9D8B030D-6E8A-4147-A177-3AD203B41FA5}">
                      <a16:colId xmlns:a16="http://schemas.microsoft.com/office/drawing/2014/main" val="2712478613"/>
                    </a:ext>
                  </a:extLst>
                </a:gridCol>
                <a:gridCol w="1232475">
                  <a:extLst>
                    <a:ext uri="{9D8B030D-6E8A-4147-A177-3AD203B41FA5}">
                      <a16:colId xmlns:a16="http://schemas.microsoft.com/office/drawing/2014/main" val="1095279167"/>
                    </a:ext>
                  </a:extLst>
                </a:gridCol>
                <a:gridCol w="876649">
                  <a:extLst>
                    <a:ext uri="{9D8B030D-6E8A-4147-A177-3AD203B41FA5}">
                      <a16:colId xmlns:a16="http://schemas.microsoft.com/office/drawing/2014/main" val="1934600130"/>
                    </a:ext>
                  </a:extLst>
                </a:gridCol>
                <a:gridCol w="1163852">
                  <a:extLst>
                    <a:ext uri="{9D8B030D-6E8A-4147-A177-3AD203B41FA5}">
                      <a16:colId xmlns:a16="http://schemas.microsoft.com/office/drawing/2014/main" val="26399675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2022</a:t>
                      </a:r>
                    </a:p>
                  </a:txBody>
                  <a:tcPr marL="9438" marR="9438" marT="50292" marB="50292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2021</a:t>
                      </a:r>
                    </a:p>
                  </a:txBody>
                  <a:tcPr marL="9438" marR="9438" marT="50292" marB="50292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9416"/>
                  </a:ext>
                </a:extLst>
              </a:tr>
              <a:tr h="5744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S/NO.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 Estimates</a:t>
                      </a:r>
                    </a:p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N(Bn)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Jan.-Dec Actual (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NBn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of Proportionate Performance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 Estimates</a:t>
                      </a:r>
                    </a:p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N(Bn)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Jan.-Dec Actual        (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Nbn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of Proportionate Performance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8568683"/>
                  </a:ext>
                </a:extLst>
              </a:tr>
              <a:tr h="25179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35.08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35.00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18.41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6.98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368746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 (IGR)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335648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(a)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Ministries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774955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(b)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Boards and Corporations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2215259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0826756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Statutory Allocation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111683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VAT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461400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Revenue + Opening Balance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626079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9997563"/>
                  </a:ext>
                </a:extLst>
              </a:tr>
              <a:tr h="3032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Excess Crude/Exchange Gain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44986"/>
                  </a:ext>
                </a:extLst>
              </a:tr>
              <a:tr h="26089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3987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6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529696" y="6407945"/>
            <a:ext cx="487680" cy="365125"/>
          </a:xfrm>
        </p:spPr>
        <p:txBody>
          <a:bodyPr/>
          <a:lstStyle/>
          <a:p>
            <a:pPr lvl="0"/>
            <a:r>
              <a:rPr lang="en-GB" noProof="0" dirty="0"/>
              <a:t>6</a:t>
            </a:r>
          </a:p>
          <a:p>
            <a:pPr lvl="0"/>
            <a:endParaRPr lang="en-GB" noProof="0" dirty="0"/>
          </a:p>
          <a:p>
            <a:pPr lvl="0"/>
            <a:endParaRPr lang="en-GB" noProof="0" dirty="0"/>
          </a:p>
          <a:p>
            <a:pPr lvl="0"/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05344" y="274638"/>
            <a:ext cx="10377055" cy="944192"/>
          </a:xfrm>
        </p:spPr>
        <p:txBody>
          <a:bodyPr>
            <a:noAutofit/>
          </a:bodyPr>
          <a:lstStyle/>
          <a:p>
            <a:r>
              <a:rPr lang="en-GB" sz="2400" dirty="0"/>
              <a:t> Funding Details at a glance </a:t>
            </a:r>
            <a:r>
              <a:rPr lang="en-US" sz="2400" dirty="0"/>
              <a:t>(January-December 2021)</a:t>
            </a:r>
            <a:r>
              <a:rPr lang="yo-NG" sz="2400" dirty="0"/>
              <a:t> </a:t>
            </a:r>
            <a:endParaRPr lang="en-GB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</p:spPr>
        <p:txBody>
          <a:bodyPr/>
          <a:lstStyle/>
          <a:p>
            <a:pPr lvl="0"/>
            <a:r>
              <a:rPr lang="en-US" noProof="0"/>
              <a:t>MINISTRY OF BUDGET AND PLANNING</a:t>
            </a:r>
            <a:endParaRPr lang="en-US" noProof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559" y="102555"/>
            <a:ext cx="1227218" cy="944192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694492"/>
              </p:ext>
            </p:extLst>
          </p:nvPr>
        </p:nvGraphicFramePr>
        <p:xfrm>
          <a:off x="1563758" y="1321807"/>
          <a:ext cx="7894535" cy="4289310"/>
        </p:xfrm>
        <a:graphic>
          <a:graphicData uri="http://schemas.openxmlformats.org/drawingml/2006/table">
            <a:tbl>
              <a:tblPr/>
              <a:tblGrid>
                <a:gridCol w="544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18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9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83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31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7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0462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S/No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Budget (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NBn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Actual (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NBn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% Performance on Total Budget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% Total Performance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6.98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89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100.90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37.77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23.61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7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CAPEX (F.G ROAD REFUND)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103.27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272.54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708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280" y="313485"/>
            <a:ext cx="8229600" cy="347741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ZA" sz="2400" dirty="0"/>
              <a:t>FOURTH Quarter Year 2022</a:t>
            </a:r>
            <a:br>
              <a:rPr lang="en-ZA" sz="2400" dirty="0"/>
            </a:br>
            <a:r>
              <a:rPr lang="en-ZA" sz="2400" dirty="0"/>
              <a:t> IGR OF MAJOR REVENUE GENERATING AGENCIES</a:t>
            </a:r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E94AA1-D595-4ACB-98CF-32F1B9E78F2F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51FBF0-6412-4489-AE27-4B390AB03A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498179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771" y="0"/>
            <a:ext cx="1158241" cy="833501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443276"/>
              </p:ext>
            </p:extLst>
          </p:nvPr>
        </p:nvGraphicFramePr>
        <p:xfrm>
          <a:off x="2046891" y="853484"/>
          <a:ext cx="7702904" cy="5471590"/>
        </p:xfrm>
        <a:graphic>
          <a:graphicData uri="http://schemas.openxmlformats.org/drawingml/2006/table">
            <a:tbl>
              <a:tblPr/>
              <a:tblGrid>
                <a:gridCol w="51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7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85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7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45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19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PROVISION </a:t>
                      </a:r>
                      <a:r>
                        <a:rPr lang="en-US" sz="12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PERFORMANCE </a:t>
                      </a:r>
                      <a:r>
                        <a:rPr lang="en-US" sz="12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   PERFORMANCE ON TOTAL BUDGET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Board of Internal Revenue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56,304,087,574.38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51,972,170,390.69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569546"/>
                  </a:ext>
                </a:extLst>
              </a:tr>
              <a:tr h="3445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Finance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8,867,450,000.00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10,659,151,819.99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672026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Bureau of Lands and Survey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42,807,311,691.80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30,906,495,565.10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OPIC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6,461,050,000.00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2,890,060,180.81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7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Ogun State Planning &amp; Development Permit Authority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11,890,091,946.15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2,027,369,972.01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Education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2,286,774,150.00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1,028,498,016.19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15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Industry, Trade and Investment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1,810,033,600.00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821,333,198.69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Ogun State Housing Corporation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1,793,697,200.00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883,083,439.74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7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Physical Planning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539,858,050.00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572,706,257.13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Agricutural Development Corporation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389,296,610.00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339,322,184.09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Office of the Accountant- General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323,388,060.29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916,596,862.44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Ministry of Forestry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205,679,231.25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265,976,283.95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17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Judiciary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146,594,816.46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205,227,385.86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Agriculture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314,121,260.40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160,034,699.50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06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Forestry Plantation Projection (AREA J4)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132,400,000.00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141,824,850.00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Sub-Total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134,271,834,190.73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103,789,851,106.19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25,902,628,334.54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16,038,313,199.83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61.92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00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160,174,462,525.27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119,828,164,306.02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74.81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562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Expenditure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8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5934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3|9.3|4.6|4.2|4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6936</TotalTime>
  <Words>1241</Words>
  <Application>Microsoft Office PowerPoint</Application>
  <PresentationFormat>Widescreen</PresentationFormat>
  <Paragraphs>636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Arial Black</vt:lpstr>
      <vt:lpstr>Arial Rounded MT Bold</vt:lpstr>
      <vt:lpstr>Calibri</vt:lpstr>
      <vt:lpstr>Gill Sans MT</vt:lpstr>
      <vt:lpstr>Lucida Sans Unicode</vt:lpstr>
      <vt:lpstr>Verdana</vt:lpstr>
      <vt:lpstr>Wingdings 2</vt:lpstr>
      <vt:lpstr>Wingdings 3</vt:lpstr>
      <vt:lpstr>Concourse</vt:lpstr>
      <vt:lpstr>2022 BUDGET EXECUTION AUDITED REPORT </vt:lpstr>
      <vt:lpstr> Year 2022 Annual Budget Performance Report</vt:lpstr>
      <vt:lpstr>FUNDING REVIEW</vt:lpstr>
      <vt:lpstr>      Funding Review - January to December 2022 </vt:lpstr>
      <vt:lpstr> Details of Actual Funding (January – December 2022) </vt:lpstr>
      <vt:lpstr>     Revenue Performance - Funding Sources( January – December 2022) </vt:lpstr>
      <vt:lpstr> Funding Details at a glance (January-December 2021) </vt:lpstr>
      <vt:lpstr>FOURTH Quarter Year 2022  IGR OF MAJOR REVENUE GENERATING AGENCIES</vt:lpstr>
      <vt:lpstr>Expenditure Review</vt:lpstr>
      <vt:lpstr> Expenditure Review - January to December 2022 </vt:lpstr>
      <vt:lpstr> Expenditure Review - January to December 2021 </vt:lpstr>
      <vt:lpstr> Comparison of Expenditure Actual Performance for the Year 2022 and Corresponding Period,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2019 Budget Performance Summary</dc:title>
  <dc:creator>MIN. OF BUDGET&amp;PLANN</dc:creator>
  <cp:lastModifiedBy>Gbemisola Idowu</cp:lastModifiedBy>
  <cp:revision>418</cp:revision>
  <cp:lastPrinted>2023-07-27T14:16:45Z</cp:lastPrinted>
  <dcterms:created xsi:type="dcterms:W3CDTF">2020-04-18T18:41:11Z</dcterms:created>
  <dcterms:modified xsi:type="dcterms:W3CDTF">2023-07-28T10:56:32Z</dcterms:modified>
</cp:coreProperties>
</file>